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68" r:id="rId4"/>
  </p:sldMasterIdLst>
  <p:notesMasterIdLst>
    <p:notesMasterId r:id="rId13"/>
  </p:notesMasterIdLst>
  <p:handoutMasterIdLst>
    <p:handoutMasterId r:id="rId14"/>
  </p:handoutMasterIdLst>
  <p:sldIdLst>
    <p:sldId id="329" r:id="rId5"/>
    <p:sldId id="339" r:id="rId6"/>
    <p:sldId id="340" r:id="rId7"/>
    <p:sldId id="341" r:id="rId8"/>
    <p:sldId id="342" r:id="rId9"/>
    <p:sldId id="343" r:id="rId10"/>
    <p:sldId id="344" r:id="rId11"/>
    <p:sldId id="34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85316" autoAdjust="0"/>
  </p:normalViewPr>
  <p:slideViewPr>
    <p:cSldViewPr snapToGrid="0">
      <p:cViewPr varScale="1">
        <p:scale>
          <a:sx n="93" d="100"/>
          <a:sy n="93" d="100"/>
        </p:scale>
        <p:origin x="96" y="4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4CB405-BC11-414E-B0F4-9E1C4642FE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1A09E4-E76E-43B1-9270-846FE19D3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0A57E1-CEB3-4C96-B7C6-36B0FA3064E4}" type="datetimeFigureOut">
              <a:rPr lang="en-US" smtClean="0"/>
              <a:t>19-Jul-25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91962-6490-4685-B760-76A1628AD5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97A7F-1461-4B81-83F2-8C494CFB80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D51C3-EABD-4553-9DC0-81CFC2A7F3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1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1BBD7-2276-4DDA-BFFE-26CAACEE5E98}" type="datetimeFigureOut">
              <a:rPr lang="en-US" smtClean="0"/>
              <a:t>19-Jul-25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79F17-7BA4-49BC-BB37-7F646CF8D2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40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91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647C3-E557-C332-FA75-BCCFD229A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FE084C-F92B-69B3-6854-F6909914BF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97791B-97AD-AEA0-40A6-B66648710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1BC49-6660-773D-64E1-2AAC80417B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712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647C3-E557-C332-FA75-BCCFD229A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FE084C-F92B-69B3-6854-F6909914BF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97791B-97AD-AEA0-40A6-B66648710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1BC49-6660-773D-64E1-2AAC80417B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72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CDED3-400A-1E3C-CB64-6B97BB928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503FF6-FAD2-9D83-8651-CF721CB22B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A12D6D-F6EA-FCFE-AE0C-0A5F5FEA69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ECA047-A661-68F8-A862-D06301A2B2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874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577AE-D6D5-E0E6-515F-C5A7908F1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D425DB-AA63-09BF-4E69-F538BEF7E7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CF5D83-C023-A9D5-4432-8A20EAAE2B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B9856-F65F-D323-28C1-A5DACD6E55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327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C33BB-07CC-B839-54C8-76FDB8E6E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2C9E40-29C6-1AB6-A147-328B19BA80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6D6B77-56E1-CDD0-8CEB-7167BC34CA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62D64E-7374-E27F-963A-C714511E5B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460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25CFE1-5977-EABD-4010-2965D89B3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2E61EE-043C-1153-0528-24D4548769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F2AFA5-BAF3-86BD-8AF6-210D5788D4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8F6474-AFFF-2854-7321-77216599CA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304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83259-1543-0F74-DC0D-73F213FB3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326D68-7C4B-923B-B626-4B8A0BB581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CABF64-F888-C1D3-1D93-515E7BC6C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73A78-0A6F-3EBF-31E2-BFF442AB2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516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ED748D9-6073-DA29-847A-6A6C39D6A6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3" t="45170" r="17078" b="17468"/>
          <a:stretch/>
        </p:blipFill>
        <p:spPr>
          <a:xfrm rot="10800000">
            <a:off x="-2" y="0"/>
            <a:ext cx="6300593" cy="23047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</a:extLst>
          </p:cNvPr>
          <p:cNvGrpSpPr/>
          <p:nvPr userDrawn="1"/>
        </p:nvGrpSpPr>
        <p:grpSpPr>
          <a:xfrm>
            <a:off x="11613628" y="319274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0772" y="1793289"/>
            <a:ext cx="3010925" cy="3373515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423228AD-A556-C433-B2EA-87D97B6FF6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2975" y="3086826"/>
            <a:ext cx="5667049" cy="2079978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47038-27D1-FF6B-7831-F79C0B103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2" t="45170" r="19778" b="17468"/>
          <a:stretch/>
        </p:blipFill>
        <p:spPr>
          <a:xfrm>
            <a:off x="6096001" y="4549953"/>
            <a:ext cx="6096000" cy="23047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4392963-F9C3-8CCC-D239-15D7A4074039}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602030E-DB17-B78E-57D1-2DE77370C0A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78C2D1A-F468-13E2-E0B2-A616C5D32D07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02976" y="1793289"/>
            <a:ext cx="5658458" cy="1127125"/>
          </a:xfrm>
        </p:spPr>
        <p:txBody>
          <a:bodyPr lIns="0" tIns="0" rIns="0" b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45572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7C4070-4CFF-FDA7-C0F7-167D09EE79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3710" y="1288398"/>
            <a:ext cx="10071100" cy="46672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085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92783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11" descr="picture placeholder">
            <a:extLst>
              <a:ext uri="{FF2B5EF4-FFF2-40B4-BE49-F238E27FC236}">
                <a16:creationId xmlns:a16="http://schemas.microsoft.com/office/drawing/2014/main" id="{6056702D-014D-8146-A1CF-42D52C1D1B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42912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4291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11" descr="picture placeholder">
            <a:extLst>
              <a:ext uri="{FF2B5EF4-FFF2-40B4-BE49-F238E27FC236}">
                <a16:creationId xmlns:a16="http://schemas.microsoft.com/office/drawing/2014/main" id="{1AE62733-AF33-D10E-D484-04859AC2A44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20379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3798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3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370" y="613839"/>
            <a:ext cx="4833725" cy="1713677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64441" y="2187388"/>
            <a:ext cx="5863703" cy="4670613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3448" y="3156285"/>
            <a:ext cx="3733521" cy="3292500"/>
          </a:xfrm>
        </p:spPr>
        <p:txBody>
          <a:bodyPr lIns="0" tIns="0" rIns="0" bIns="0"/>
          <a:lstStyle>
            <a:lvl1pPr marL="0" indent="0" algn="l">
              <a:buClr>
                <a:schemeClr val="bg1"/>
              </a:buClr>
              <a:buFont typeface="Courier New" panose="02070309020205020404" pitchFamily="49" charset="0"/>
              <a:buNone/>
              <a:defRPr sz="4800" b="0" i="0" u="sng">
                <a:solidFill>
                  <a:schemeClr val="accent1"/>
                </a:solidFill>
                <a:latin typeface="+mj-lt"/>
                <a:cs typeface="Mangal" panose="02040503050203030202" pitchFamily="18" charset="0"/>
              </a:defRPr>
            </a:lvl1pPr>
            <a:lvl2pPr marL="4572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74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ED748D9-6073-DA29-847A-6A6C39D6A6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3" t="45170" r="17078" b="17468"/>
          <a:stretch/>
        </p:blipFill>
        <p:spPr>
          <a:xfrm rot="10800000">
            <a:off x="-2" y="0"/>
            <a:ext cx="6300593" cy="23047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</a:extLst>
          </p:cNvPr>
          <p:cNvGrpSpPr/>
          <p:nvPr userDrawn="1"/>
        </p:nvGrpSpPr>
        <p:grpSpPr>
          <a:xfrm>
            <a:off x="11613628" y="319274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0925" y="1582977"/>
            <a:ext cx="3978939" cy="1946607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47038-27D1-FF6B-7831-F79C0B103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41000"/>
          </a:blip>
          <a:srcRect l="-222" t="45170" r="19778" b="17468"/>
          <a:stretch/>
        </p:blipFill>
        <p:spPr>
          <a:xfrm>
            <a:off x="6096001" y="4549953"/>
            <a:ext cx="6096000" cy="23047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4392963-F9C3-8CCC-D239-15D7A4074039}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602030E-DB17-B78E-57D1-2DE77370C0A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78C2D1A-F468-13E2-E0B2-A616C5D32D07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9512" y="2347118"/>
            <a:ext cx="5161563" cy="2304791"/>
          </a:xfrm>
        </p:spPr>
        <p:txBody>
          <a:bodyPr lIns="0" tIns="0" rIns="0" bIns="0" anchor="ctr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8000" cap="all" spc="-15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D7BC5E0-03EB-A193-1303-34484219ED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2614" y="5010341"/>
            <a:ext cx="9501187" cy="1139447"/>
          </a:xfrm>
        </p:spPr>
        <p:txBody>
          <a:bodyPr/>
          <a:lstStyle>
            <a:lvl1pPr marL="0" indent="0" algn="ctr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705679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82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BDEA8563-2200-B57E-810F-41DD854A672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90863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0864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30D9652-C4A0-E049-3F65-924827826FE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88558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88559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5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3438143"/>
            <a:ext cx="3439598" cy="263152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9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007489C8-C2F6-7874-81E6-FAF3CB72CD3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82575" y="1634085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9075" y="560048"/>
            <a:ext cx="4622471" cy="2384319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41ABB58-FB44-EE86-1061-E95F873917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79076" y="3089598"/>
            <a:ext cx="3577916" cy="49377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 cap="all" baseline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9076" y="3631142"/>
            <a:ext cx="2721367" cy="2631523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28C33102-C0D9-31A0-A7A1-2BAC395320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05640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93024" y="1634086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F5D171A2-DD04-FA64-A705-BE5D0C937E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6088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083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2049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D1BC8852-D44A-D95C-9A79-F92DD4EC2F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2131" y="425139"/>
            <a:ext cx="3164770" cy="2403406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08E62040-BF32-845C-9224-98B69005FC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2130" y="3075681"/>
            <a:ext cx="3164764" cy="1376398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11" descr="picture placeholder">
            <a:extLst>
              <a:ext uri="{FF2B5EF4-FFF2-40B4-BE49-F238E27FC236}">
                <a16:creationId xmlns:a16="http://schemas.microsoft.com/office/drawing/2014/main" id="{7D19173E-BF72-7982-B9A1-FE487C1188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242131" y="4721601"/>
            <a:ext cx="3522392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1" descr="picture placeholder">
            <a:extLst>
              <a:ext uri="{FF2B5EF4-FFF2-40B4-BE49-F238E27FC236}">
                <a16:creationId xmlns:a16="http://schemas.microsoft.com/office/drawing/2014/main" id="{D51C203A-3A92-6BC5-A236-DBB70B517E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21959" y="1"/>
            <a:ext cx="3925538" cy="2933008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1" descr="picture placeholder">
            <a:extLst>
              <a:ext uri="{FF2B5EF4-FFF2-40B4-BE49-F238E27FC236}">
                <a16:creationId xmlns:a16="http://schemas.microsoft.com/office/drawing/2014/main" id="{BA8C2200-B8F4-7A2E-4F97-B31B53D38A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21959" y="3082045"/>
            <a:ext cx="2262279" cy="1465065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290D66C-EBB5-C620-E71D-0FBB89C557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21959" y="4721601"/>
            <a:ext cx="2262279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11" descr="picture placeholder">
            <a:extLst>
              <a:ext uri="{FF2B5EF4-FFF2-40B4-BE49-F238E27FC236}">
                <a16:creationId xmlns:a16="http://schemas.microsoft.com/office/drawing/2014/main" id="{4AAF9077-F4CB-6EB4-F15E-CA235E89EB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96534" y="335197"/>
            <a:ext cx="2301704" cy="259781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720F3E71-0F7F-4FA9-5236-34EDD2EEC73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37475" y="3082045"/>
            <a:ext cx="4854525" cy="297847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84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8004" y="890011"/>
            <a:ext cx="10963996" cy="5170510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9F0849-FB1F-B511-68E2-73CBF63D6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3196" y="649990"/>
            <a:ext cx="10126933" cy="425138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27A013-657B-B1EA-05D7-FCFD2EA6E6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82406" y="5856042"/>
            <a:ext cx="10126918" cy="425138"/>
          </a:xfrm>
        </p:spPr>
        <p:txBody>
          <a:bodyPr lIns="0" tIns="0" rIns="0" bIns="0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480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</a:defRPr>
            </a:lvl1pPr>
            <a:lvl2pPr marL="4572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2pPr>
            <a:lvl3pPr marL="9144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3pPr>
            <a:lvl4pPr marL="13716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4pPr>
            <a:lvl5pPr marL="18288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5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76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1F475-EF10-D813-0860-75BE8B40BF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36835" y="3429000"/>
            <a:ext cx="3439596" cy="43497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4083247"/>
            <a:ext cx="3439598" cy="2040209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8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9581" y="2160494"/>
            <a:ext cx="6058564" cy="4697507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6150" y="596200"/>
            <a:ext cx="4758948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spc="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22E8A7-C256-4D0D-38F5-744CC21A3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613628" y="335197"/>
            <a:ext cx="89941" cy="314793"/>
            <a:chOff x="5538866" y="1851285"/>
            <a:chExt cx="89941" cy="314793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194A7E3-B379-7E79-0952-AF4C6A614000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16CD3AC-CC76-8555-8E6F-C480301CF8B9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4A05F7-5B34-541E-2738-B83DA06E5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658599" y="890016"/>
            <a:ext cx="0" cy="51705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9BB1C6E-F2CD-1DED-4142-D52223351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0436" y="6223933"/>
            <a:ext cx="89941" cy="314793"/>
            <a:chOff x="5538866" y="1851285"/>
            <a:chExt cx="89941" cy="314793"/>
          </a:xfrm>
          <a:noFill/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2674DE-70B7-1DB1-C9EA-ECDEDE00980F}"/>
                </a:ext>
              </a:extLst>
            </p:cNvPr>
            <p:cNvSpPr/>
            <p:nvPr userDrawn="1"/>
          </p:nvSpPr>
          <p:spPr>
            <a:xfrm>
              <a:off x="5538866" y="1851285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F3A17F-5078-CA09-1C2A-A278DF540EB2}"/>
                </a:ext>
              </a:extLst>
            </p:cNvPr>
            <p:cNvSpPr/>
            <p:nvPr userDrawn="1"/>
          </p:nvSpPr>
          <p:spPr>
            <a:xfrm>
              <a:off x="5538866" y="2076137"/>
              <a:ext cx="89941" cy="89941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A4E705D-525A-81AA-338A-E8C4405F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2009849" y="3308393"/>
            <a:ext cx="5170509" cy="333752"/>
          </a:xfrm>
        </p:spPr>
        <p:txBody>
          <a:bodyPr/>
          <a:lstStyle>
            <a:lvl1pPr algn="ctr">
              <a:defRPr cap="all" baseline="0">
                <a:solidFill>
                  <a:schemeClr val="bg1"/>
                </a:solidFill>
                <a:latin typeface="+mn-lt"/>
                <a:ea typeface="Dotum" panose="020B0600000101010101" pitchFamily="34" charset="-127"/>
                <a:cs typeface="Mangal" panose="02040503050203030202" pitchFamily="18" charset="0"/>
              </a:defRPr>
            </a:lvl1pPr>
          </a:lstStyle>
          <a:p>
            <a:r>
              <a:rPr lang="en-US" dirty="0"/>
              <a:t>Click to add Footer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04041" y="900724"/>
            <a:ext cx="3439597" cy="2392155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5745" y="3292881"/>
            <a:ext cx="2967893" cy="223834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7E41109A-8BEA-FEB0-7ED8-F6C1DB5D4B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04041" y="5703628"/>
            <a:ext cx="3523517" cy="35542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j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1792EFA-4352-DAB4-158E-53F26C8A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350" y="6243403"/>
            <a:ext cx="720499" cy="279400"/>
          </a:xfrm>
        </p:spPr>
        <p:txBody>
          <a:bodyPr/>
          <a:lstStyle>
            <a:lvl1pPr algn="ctr">
              <a:defRPr sz="2800" b="1" i="1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53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865" y="2565736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r>
              <a:rPr lang="en-US" dirty="0"/>
              <a:t>DIGITAL TIME CAPSULE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2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00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all" baseline="0">
          <a:ln w="3175" cmpd="sng"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1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15209-551F-6EC1-A54B-79D9B460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4" y="1793289"/>
            <a:ext cx="11200806" cy="3373515"/>
          </a:xfrm>
        </p:spPr>
        <p:txBody>
          <a:bodyPr/>
          <a:lstStyle/>
          <a:p>
            <a:pPr algn="ctr"/>
            <a:r>
              <a:rPr lang="en-US" sz="6600" dirty="0"/>
              <a:t>DAY 1 – Python Kickoff</a:t>
            </a:r>
          </a:p>
        </p:txBody>
      </p:sp>
    </p:spTree>
    <p:extLst>
      <p:ext uri="{BB962C8B-B14F-4D97-AF65-F5344CB8AC3E}">
        <p14:creationId xmlns:p14="http://schemas.microsoft.com/office/powerpoint/2010/main" val="1499560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0601C-FF6B-9AD6-26C1-0637CC67D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10190-EB64-17F0-FA48-A21BC1E63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05" y="403876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ABOUT ME </a:t>
            </a:r>
            <a:r>
              <a:rPr lang="en-US" sz="1800" dirty="0"/>
              <a:t>(Not self centered in the slightest)</a:t>
            </a:r>
            <a:endParaRPr lang="en-US" sz="6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E0CF9F-3CB4-FEC5-3F60-36EEDAA06B9F}"/>
              </a:ext>
            </a:extLst>
          </p:cNvPr>
          <p:cNvSpPr txBox="1"/>
          <p:nvPr/>
        </p:nvSpPr>
        <p:spPr>
          <a:xfrm>
            <a:off x="1365662" y="2173184"/>
            <a:ext cx="8930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4</a:t>
            </a:r>
            <a:r>
              <a:rPr lang="en-US" baseline="30000" dirty="0">
                <a:solidFill>
                  <a:schemeClr val="bg1"/>
                </a:solidFill>
                <a:latin typeface="Anaheim Medium" pitchFamily="2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 year PhD student at New Mexico State in exoplanet 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I get up to all sorts of nonsense, like running a sprint in dress clothes.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Exhibit A:</a:t>
            </a:r>
          </a:p>
          <a:p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</p:txBody>
      </p:sp>
      <p:pic>
        <p:nvPicPr>
          <p:cNvPr id="4" name="IMG_7683">
            <a:hlinkClick r:id="" action="ppaction://media"/>
            <a:extLst>
              <a:ext uri="{FF2B5EF4-FFF2-40B4-BE49-F238E27FC236}">
                <a16:creationId xmlns:a16="http://schemas.microsoft.com/office/drawing/2014/main" id="{B2411DEF-3F96-EF58-793E-9186459967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6832" y="3325091"/>
            <a:ext cx="1890295" cy="335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3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0601C-FF6B-9AD6-26C1-0637CC67D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10190-EB64-17F0-FA48-A21BC1E63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05" y="403876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CODE OF CONDUCT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E0CF9F-3CB4-FEC5-3F60-36EEDAA06B9F}"/>
              </a:ext>
            </a:extLst>
          </p:cNvPr>
          <p:cNvSpPr txBox="1"/>
          <p:nvPr/>
        </p:nvSpPr>
        <p:spPr>
          <a:xfrm>
            <a:off x="1365662" y="2173184"/>
            <a:ext cx="89302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I noticed they sent a 2 page of code of conduct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I could not give a fuck. What is this? A tea room in Victorian Era Edinburgh?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Just </a:t>
            </a:r>
            <a:r>
              <a:rPr lang="en-US" dirty="0">
                <a:solidFill>
                  <a:schemeClr val="accent1"/>
                </a:solidFill>
                <a:latin typeface="Anaheim Medium" pitchFamily="2" charset="0"/>
              </a:rPr>
              <a:t>don’t be a miserable wanker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, and we’ll get along just fine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Actual poster that hangs on my wall: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95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DE892-9D7C-8CEE-5F67-569DB5894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CDD7D4-1ED6-F872-F298-68831812272D}"/>
              </a:ext>
            </a:extLst>
          </p:cNvPr>
          <p:cNvGrpSpPr/>
          <p:nvPr/>
        </p:nvGrpSpPr>
        <p:grpSpPr>
          <a:xfrm>
            <a:off x="1540043" y="1"/>
            <a:ext cx="9033996" cy="6858000"/>
            <a:chOff x="2832577" y="2097777"/>
            <a:chExt cx="5669739" cy="39580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711F505-8B35-1094-D8FD-4C9AAE1B7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2577" y="2258309"/>
              <a:ext cx="5669739" cy="3797544"/>
            </a:xfrm>
            <a:prstGeom prst="rect">
              <a:avLst/>
            </a:prstGeom>
          </p:spPr>
        </p:pic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2C9E5932-9EAA-19A6-3795-41C84C38E21A}"/>
                </a:ext>
              </a:extLst>
            </p:cNvPr>
            <p:cNvSpPr txBox="1">
              <a:spLocks/>
            </p:cNvSpPr>
            <p:nvPr/>
          </p:nvSpPr>
          <p:spPr>
            <a:xfrm>
              <a:off x="3194229" y="2097777"/>
              <a:ext cx="4295494" cy="1129894"/>
            </a:xfrm>
            <a:prstGeom prst="rect">
              <a:avLst/>
            </a:prstGeom>
            <a:effectLst/>
          </p:spPr>
          <p:txBody>
            <a:bodyPr vert="horz" lIns="0" tIns="0" rIns="0" bIns="0" rtlCol="0" anchor="ctr">
              <a:noAutofit/>
            </a:bodyPr>
            <a:lstStyle>
              <a:lvl1pPr algn="l" defTabSz="457200" rtl="0" eaLnBrk="1" latinLnBrk="0" hangingPunct="1">
                <a:lnSpc>
                  <a:spcPct val="75000"/>
                </a:lnSpc>
                <a:spcBef>
                  <a:spcPct val="0"/>
                </a:spcBef>
                <a:buNone/>
                <a:defRPr sz="8000" b="0" i="0" kern="1200" cap="all" spc="-150" baseline="0">
                  <a:ln w="3175" cmpd="sng">
                    <a:noFill/>
                  </a:ln>
                  <a:solidFill>
                    <a:schemeClr val="bg1"/>
                  </a:solidFill>
                  <a:effectLst/>
                  <a:latin typeface="+mj-lt"/>
                  <a:ea typeface="MS PMincho" panose="02020600040205080304" pitchFamily="18" charset="-128"/>
                  <a:cs typeface="Mangal" panose="02040503050203030202" pitchFamily="18" charset="0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pPr algn="ctr"/>
              <a:r>
                <a:rPr lang="en-US" sz="4800" dirty="0">
                  <a:solidFill>
                    <a:schemeClr val="bg2"/>
                  </a:solidFill>
                  <a:latin typeface="Garamond" panose="02020404030301010803" pitchFamily="18" charset="0"/>
                </a:rPr>
                <a:t>F*CK OFF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072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A59D7-CB26-BF61-CFD1-5AD8EFF0D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B197-8991-2FD0-C009-44018CDC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78" y="0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ACTUAL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709D48-C381-1CB1-69B3-698E21270C5A}"/>
              </a:ext>
            </a:extLst>
          </p:cNvPr>
          <p:cNvSpPr txBox="1"/>
          <p:nvPr/>
        </p:nvSpPr>
        <p:spPr>
          <a:xfrm>
            <a:off x="2014431" y="1397675"/>
            <a:ext cx="89652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As long as that poster hangs on the wall, I’m legally required to hate the Brits. So no reason to call me Sir, </a:t>
            </a:r>
            <a:r>
              <a:rPr lang="en-US" dirty="0">
                <a:solidFill>
                  <a:schemeClr val="accent1"/>
                </a:solidFill>
                <a:latin typeface="Anaheim Medium" pitchFamily="2" charset="0"/>
              </a:rPr>
              <a:t>just Asif! 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  <a:latin typeface="Anaheim Medium" pitchFamily="2" charset="0"/>
              </a:rPr>
              <a:t>Don’t talk to me about sandpaper 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— I’m not mad they rubbed it, just mad they got caught</a:t>
            </a:r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 Everybody shines the ball, we just leaned a bit too far into good old fashioned Australian ingenuity. 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No chat about </a:t>
            </a:r>
            <a:r>
              <a:rPr lang="en-US" dirty="0" err="1">
                <a:solidFill>
                  <a:schemeClr val="accent1"/>
                </a:solidFill>
                <a:latin typeface="Anaheim Medium" pitchFamily="2" charset="0"/>
              </a:rPr>
              <a:t>Headingley</a:t>
            </a:r>
            <a:r>
              <a:rPr lang="en-US" dirty="0">
                <a:solidFill>
                  <a:schemeClr val="accent1"/>
                </a:solidFill>
                <a:latin typeface="Anaheim Medium" pitchFamily="2" charset="0"/>
              </a:rPr>
              <a:t> 2019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 either, nothing happened there. We just retained the Ashes 2-1 at Old Trafford </a:t>
            </a:r>
          </a:p>
        </p:txBody>
      </p:sp>
      <p:pic>
        <p:nvPicPr>
          <p:cNvPr id="1026" name="Picture 2" descr="Australia Was Caught Cheating At Cricket And People Are Pissed">
            <a:extLst>
              <a:ext uri="{FF2B5EF4-FFF2-40B4-BE49-F238E27FC236}">
                <a16:creationId xmlns:a16="http://schemas.microsoft.com/office/drawing/2014/main" id="{9B558B13-095C-831F-4F07-2FE0B2820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57" y="3562068"/>
            <a:ext cx="533400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n Stokes Wallpapers - Top Free Ben Stokes Backgrounds - WallpaperAccess">
            <a:extLst>
              <a:ext uri="{FF2B5EF4-FFF2-40B4-BE49-F238E27FC236}">
                <a16:creationId xmlns:a16="http://schemas.microsoft.com/office/drawing/2014/main" id="{FADC3B09-3692-B3A9-6D35-4A992736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772" y="3562069"/>
            <a:ext cx="5452534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95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B2069-695A-9DC7-93CA-65B68162B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6EA6-F028-2939-0A94-FFE9FBBD6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05" y="403876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WHAT THE WORKSHOP IS (AND Isn't)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CE5C9-818A-E576-B15E-A3E597ED8832}"/>
              </a:ext>
            </a:extLst>
          </p:cNvPr>
          <p:cNvSpPr txBox="1"/>
          <p:nvPr/>
        </p:nvSpPr>
        <p:spPr>
          <a:xfrm>
            <a:off x="1365662" y="2173184"/>
            <a:ext cx="893024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  <a:latin typeface="Anaheim Medium" pitchFamily="2" charset="0"/>
              </a:rPr>
              <a:t>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 place to learn the basics hands-on – you write the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 chance to ask “stupid” questions – except, of course, about </a:t>
            </a:r>
            <a:r>
              <a:rPr lang="en-US" dirty="0" err="1">
                <a:solidFill>
                  <a:schemeClr val="bg1"/>
                </a:solidFill>
                <a:latin typeface="Anaheim Medium" pitchFamily="2" charset="0"/>
              </a:rPr>
              <a:t>Headingley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 2019.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Anaheim Medium" pitchFamily="2" charset="0"/>
              </a:rPr>
              <a:t>ISN’T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 place to sit silently when you have no bloody clue what’s happening.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A formal lecture – we’ll talk, stuff up and learn together.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53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D0D38-3B0A-4031-BA3A-CCCA25783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06FBF-72B1-D46B-0457-A94FAB716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05" y="403876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THE GAME 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FE0169-2EC4-2D7B-73B3-89415B421668}"/>
              </a:ext>
            </a:extLst>
          </p:cNvPr>
          <p:cNvSpPr txBox="1"/>
          <p:nvPr/>
        </p:nvSpPr>
        <p:spPr>
          <a:xfrm>
            <a:off x="1365662" y="2173184"/>
            <a:ext cx="89302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S1: Python Basics – Variables, conditionals, loops,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S2: Plotting – Reading data files and plotting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S3-S4: Finding transiting exoplanets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S5-S6: Measuring transiting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S7 (Stretch Goal): Real TESS Light Curves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S8: Wrap-up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None of this is set in stone. We can add or take away things as we 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56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D2E06-F06D-96D0-8C95-1A11EAE77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EC118-9B81-1DDC-DE2A-0740E9AF8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05" y="403876"/>
            <a:ext cx="11200806" cy="1264607"/>
          </a:xfrm>
        </p:spPr>
        <p:txBody>
          <a:bodyPr/>
          <a:lstStyle/>
          <a:p>
            <a:pPr algn="ctr"/>
            <a:r>
              <a:rPr lang="en-US" sz="6600" dirty="0"/>
              <a:t>WHAT YOU NEED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CD3B72-19CB-BBE9-B547-EC4720BF5836}"/>
              </a:ext>
            </a:extLst>
          </p:cNvPr>
          <p:cNvSpPr txBox="1"/>
          <p:nvPr/>
        </p:nvSpPr>
        <p:spPr>
          <a:xfrm>
            <a:off x="1734986" y="1987554"/>
            <a:ext cx="89302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Browser open for </a:t>
            </a:r>
            <a:r>
              <a:rPr lang="en-US" dirty="0" err="1">
                <a:solidFill>
                  <a:schemeClr val="bg1"/>
                </a:solidFill>
                <a:latin typeface="Anaheim Medium" pitchFamily="2" charset="0"/>
              </a:rPr>
              <a:t>Colab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 / </a:t>
            </a:r>
            <a:r>
              <a:rPr lang="en-US">
                <a:solidFill>
                  <a:schemeClr val="bg1"/>
                </a:solidFill>
                <a:latin typeface="Anaheim Medium" pitchFamily="2" charset="0"/>
              </a:rPr>
              <a:t>Locally installed Python </a:t>
            </a:r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IDE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naheim Medium" pitchFamily="2" charset="0"/>
              </a:rPr>
              <a:t>That’s about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  <a:p>
            <a:endParaRPr lang="en-US" dirty="0">
              <a:solidFill>
                <a:schemeClr val="bg1"/>
              </a:solidFill>
              <a:latin typeface="Anaheim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38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TM66931312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FF0000"/>
      </a:accent1>
      <a:accent2>
        <a:srgbClr val="F5EFE7"/>
      </a:accent2>
      <a:accent3>
        <a:srgbClr val="7B49E1"/>
      </a:accent3>
      <a:accent4>
        <a:srgbClr val="9AD7C7"/>
      </a:accent4>
      <a:accent5>
        <a:srgbClr val="237BFB"/>
      </a:accent5>
      <a:accent6>
        <a:srgbClr val="E9D7E7"/>
      </a:accent6>
      <a:hlink>
        <a:srgbClr val="FFFF00"/>
      </a:hlink>
      <a:folHlink>
        <a:srgbClr val="6BF0CD"/>
      </a:folHlink>
    </a:clrScheme>
    <a:fontScheme name="Custom 60">
      <a:majorFont>
        <a:latin typeface="MS PMincho"/>
        <a:ea typeface=""/>
        <a:cs typeface=""/>
      </a:majorFont>
      <a:minorFont>
        <a:latin typeface="Mangal"/>
        <a:ea typeface=""/>
        <a:cs typeface="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931312_Win32_SL_V3" id="{95AE7881-AB7F-4307-BAFF-D002B22B1082}" vid="{F008C54E-045F-456B-B872-F8E3CAF310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81D4CC6-3580-4AFF-ADAD-40005A217E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8E5EEF-D939-4E9B-B588-5A9B9A07F3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8AA7B-8093-4312-9C92-093E87B9931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Digital time capsule</Template>
  <TotalTime>82</TotalTime>
  <Words>349</Words>
  <Application>Microsoft Office PowerPoint</Application>
  <PresentationFormat>Widescreen</PresentationFormat>
  <Paragraphs>73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MS PMincho</vt:lpstr>
      <vt:lpstr>Anaheim Medium</vt:lpstr>
      <vt:lpstr>Arial</vt:lpstr>
      <vt:lpstr>Calibri</vt:lpstr>
      <vt:lpstr>Courier New</vt:lpstr>
      <vt:lpstr>Garamond</vt:lpstr>
      <vt:lpstr>Mangal</vt:lpstr>
      <vt:lpstr>Custom</vt:lpstr>
      <vt:lpstr>DAY 1 – Python Kickoff</vt:lpstr>
      <vt:lpstr>ABOUT ME (Not self centered in the slightest)</vt:lpstr>
      <vt:lpstr>CODE OF CONDUCT</vt:lpstr>
      <vt:lpstr>PowerPoint Presentation</vt:lpstr>
      <vt:lpstr>ACTUAL RULES</vt:lpstr>
      <vt:lpstr>WHAT THE WORKSHOP IS (AND Isn't)</vt:lpstr>
      <vt:lpstr>THE GAME PLAN</vt:lpstr>
      <vt:lpstr>WHAT YOU NEED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Asif Abbas</dc:creator>
  <cp:lastModifiedBy>Asif Abbas</cp:lastModifiedBy>
  <cp:revision>1</cp:revision>
  <dcterms:created xsi:type="dcterms:W3CDTF">2025-07-19T19:51:12Z</dcterms:created>
  <dcterms:modified xsi:type="dcterms:W3CDTF">2025-07-19T21:13:52Z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